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0" userDrawn="1">
          <p15:clr>
            <a:srgbClr val="A4A3A4"/>
          </p15:clr>
        </p15:guide>
        <p15:guide id="2" pos="38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20"/>
        <p:guide pos="3834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408430" y="588645"/>
            <a:ext cx="1214120" cy="9601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r>
              <a:rPr lang="zh-CN" altLang="en-US" sz="800"/>
              <a:t>对党委和政府信访部门、上级市场监管部门转送、交办的信访事宜，可以自收到之日起</a:t>
            </a:r>
            <a:r>
              <a:rPr lang="en-US" altLang="zh-CN" sz="800"/>
              <a:t>5</a:t>
            </a:r>
            <a:r>
              <a:rPr lang="zh-CN" altLang="en-US" sz="800"/>
              <a:t>个工作日内提出异议，经转办机关、单位核实同意后，交还相关材料。</a:t>
            </a:r>
            <a:endParaRPr lang="zh-CN" altLang="en-US" sz="800"/>
          </a:p>
        </p:txBody>
      </p:sp>
      <p:sp>
        <p:nvSpPr>
          <p:cNvPr id="7" name="矩形 6"/>
          <p:cNvSpPr/>
          <p:nvPr/>
        </p:nvSpPr>
        <p:spPr>
          <a:xfrm>
            <a:off x="466725" y="3074035"/>
            <a:ext cx="549275" cy="10693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 sz="1600"/>
          </a:p>
        </p:txBody>
      </p:sp>
      <p:sp>
        <p:nvSpPr>
          <p:cNvPr id="8" name="矩形 7"/>
          <p:cNvSpPr/>
          <p:nvPr/>
        </p:nvSpPr>
        <p:spPr>
          <a:xfrm>
            <a:off x="466725" y="1548765"/>
            <a:ext cx="549275" cy="10693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 sz="1600"/>
          </a:p>
        </p:txBody>
      </p:sp>
      <p:sp>
        <p:nvSpPr>
          <p:cNvPr id="9" name="矩形 8"/>
          <p:cNvSpPr/>
          <p:nvPr/>
        </p:nvSpPr>
        <p:spPr>
          <a:xfrm>
            <a:off x="3015615" y="5344160"/>
            <a:ext cx="549275" cy="10693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 sz="1600"/>
          </a:p>
        </p:txBody>
      </p:sp>
      <p:sp>
        <p:nvSpPr>
          <p:cNvPr id="10" name="矩形 9"/>
          <p:cNvSpPr/>
          <p:nvPr/>
        </p:nvSpPr>
        <p:spPr>
          <a:xfrm>
            <a:off x="466725" y="5344160"/>
            <a:ext cx="643890" cy="10693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 sz="1600"/>
          </a:p>
        </p:txBody>
      </p:sp>
      <p:sp>
        <p:nvSpPr>
          <p:cNvPr id="11" name="矩形 10"/>
          <p:cNvSpPr/>
          <p:nvPr/>
        </p:nvSpPr>
        <p:spPr>
          <a:xfrm>
            <a:off x="1456055" y="5344160"/>
            <a:ext cx="1126490" cy="10693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 sz="1600"/>
          </a:p>
        </p:txBody>
      </p:sp>
      <p:sp>
        <p:nvSpPr>
          <p:cNvPr id="12" name="矩形 11"/>
          <p:cNvSpPr/>
          <p:nvPr/>
        </p:nvSpPr>
        <p:spPr>
          <a:xfrm>
            <a:off x="1746250" y="2393950"/>
            <a:ext cx="549275" cy="10693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 sz="1600"/>
          </a:p>
        </p:txBody>
      </p:sp>
      <p:cxnSp>
        <p:nvCxnSpPr>
          <p:cNvPr id="13" name="肘形连接符 12"/>
          <p:cNvCxnSpPr>
            <a:stCxn id="5" idx="1"/>
            <a:endCxn id="8" idx="0"/>
          </p:cNvCxnSpPr>
          <p:nvPr/>
        </p:nvCxnSpPr>
        <p:spPr>
          <a:xfrm rot="10800000" flipV="1">
            <a:off x="741680" y="1068705"/>
            <a:ext cx="666750" cy="48006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stCxn id="8" idx="3"/>
            <a:endCxn id="12" idx="1"/>
          </p:cNvCxnSpPr>
          <p:nvPr/>
        </p:nvCxnSpPr>
        <p:spPr>
          <a:xfrm>
            <a:off x="1016000" y="2083435"/>
            <a:ext cx="730250" cy="8451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>
            <a:stCxn id="7" idx="3"/>
            <a:endCxn id="12" idx="1"/>
          </p:cNvCxnSpPr>
          <p:nvPr/>
        </p:nvCxnSpPr>
        <p:spPr>
          <a:xfrm flipV="1">
            <a:off x="1016000" y="2928620"/>
            <a:ext cx="730250" cy="6800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>
            <a:stCxn id="12" idx="2"/>
            <a:endCxn id="11" idx="0"/>
          </p:cNvCxnSpPr>
          <p:nvPr/>
        </p:nvCxnSpPr>
        <p:spPr>
          <a:xfrm flipH="1">
            <a:off x="2019300" y="3463290"/>
            <a:ext cx="1905" cy="18808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7" name="肘形连接符 16"/>
          <p:cNvCxnSpPr>
            <a:stCxn id="12" idx="2"/>
            <a:endCxn id="10" idx="0"/>
          </p:cNvCxnSpPr>
          <p:nvPr/>
        </p:nvCxnSpPr>
        <p:spPr>
          <a:xfrm rot="5400000">
            <a:off x="464503" y="3787458"/>
            <a:ext cx="1880870" cy="1232535"/>
          </a:xfrm>
          <a:prstGeom prst="bentConnector3">
            <a:avLst>
              <a:gd name="adj1" fmla="val 49983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8" name="肘形连接符 17"/>
          <p:cNvCxnSpPr>
            <a:stCxn id="12" idx="2"/>
            <a:endCxn id="9" idx="0"/>
          </p:cNvCxnSpPr>
          <p:nvPr/>
        </p:nvCxnSpPr>
        <p:spPr>
          <a:xfrm rot="5400000" flipV="1">
            <a:off x="1715453" y="3769043"/>
            <a:ext cx="1880870" cy="1269365"/>
          </a:xfrm>
          <a:prstGeom prst="bentConnector3">
            <a:avLst>
              <a:gd name="adj1" fmla="val 49983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>
            <a:off x="2902585" y="2171700"/>
            <a:ext cx="974090" cy="15144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 sz="1600"/>
          </a:p>
        </p:txBody>
      </p:sp>
      <p:cxnSp>
        <p:nvCxnSpPr>
          <p:cNvPr id="21" name="直接箭头连接符 20"/>
          <p:cNvCxnSpPr>
            <a:stCxn id="12" idx="3"/>
            <a:endCxn id="20" idx="1"/>
          </p:cNvCxnSpPr>
          <p:nvPr/>
        </p:nvCxnSpPr>
        <p:spPr>
          <a:xfrm>
            <a:off x="2295525" y="2928620"/>
            <a:ext cx="607060" cy="63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4385945" y="588645"/>
            <a:ext cx="445135" cy="7753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p>
            <a:pPr algn="ctr"/>
            <a:endParaRPr lang="zh-CN" altLang="en-US" sz="700"/>
          </a:p>
          <a:p>
            <a:pPr algn="ctr"/>
            <a:r>
              <a:rPr lang="zh-CN" altLang="en-US" sz="800"/>
              <a:t>建议意见类</a:t>
            </a:r>
            <a:endParaRPr lang="zh-CN" altLang="en-US" sz="800"/>
          </a:p>
        </p:txBody>
      </p:sp>
      <p:sp>
        <p:nvSpPr>
          <p:cNvPr id="24" name="文本框 23"/>
          <p:cNvSpPr txBox="1"/>
          <p:nvPr/>
        </p:nvSpPr>
        <p:spPr>
          <a:xfrm>
            <a:off x="4385945" y="3597910"/>
            <a:ext cx="445135" cy="7753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endParaRPr lang="zh-CN" altLang="en-US" sz="700"/>
          </a:p>
          <a:p>
            <a:pPr algn="ctr"/>
            <a:r>
              <a:rPr lang="zh-CN" altLang="en-US" sz="800"/>
              <a:t>申诉求决类</a:t>
            </a:r>
            <a:endParaRPr lang="zh-CN" altLang="en-US" sz="800"/>
          </a:p>
        </p:txBody>
      </p:sp>
      <p:sp>
        <p:nvSpPr>
          <p:cNvPr id="25" name="文本框 24"/>
          <p:cNvSpPr txBox="1"/>
          <p:nvPr/>
        </p:nvSpPr>
        <p:spPr>
          <a:xfrm>
            <a:off x="4385945" y="1618615"/>
            <a:ext cx="445135" cy="7753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p>
            <a:r>
              <a:rPr lang="zh-CN" altLang="en-US" sz="800"/>
              <a:t>检举控告类</a:t>
            </a:r>
            <a:endParaRPr lang="zh-CN" altLang="en-US" sz="800"/>
          </a:p>
        </p:txBody>
      </p:sp>
      <p:cxnSp>
        <p:nvCxnSpPr>
          <p:cNvPr id="26" name="肘形连接符 25"/>
          <p:cNvCxnSpPr>
            <a:stCxn id="20" idx="3"/>
            <a:endCxn id="23" idx="1"/>
          </p:cNvCxnSpPr>
          <p:nvPr/>
        </p:nvCxnSpPr>
        <p:spPr>
          <a:xfrm flipV="1">
            <a:off x="3876675" y="976630"/>
            <a:ext cx="509270" cy="19526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9" name="肘形连接符 28"/>
          <p:cNvCxnSpPr>
            <a:stCxn id="20" idx="3"/>
            <a:endCxn id="25" idx="1"/>
          </p:cNvCxnSpPr>
          <p:nvPr/>
        </p:nvCxnSpPr>
        <p:spPr>
          <a:xfrm flipV="1">
            <a:off x="3876675" y="2006600"/>
            <a:ext cx="509270" cy="9226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0" name="肘形连接符 29"/>
          <p:cNvCxnSpPr>
            <a:stCxn id="20" idx="3"/>
            <a:endCxn id="24" idx="1"/>
          </p:cNvCxnSpPr>
          <p:nvPr/>
        </p:nvCxnSpPr>
        <p:spPr>
          <a:xfrm>
            <a:off x="3876675" y="2929255"/>
            <a:ext cx="509270" cy="10566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5095240" y="3606800"/>
            <a:ext cx="445135" cy="7753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endParaRPr lang="zh-CN" altLang="en-US" sz="700"/>
          </a:p>
          <a:p>
            <a:pPr algn="ctr"/>
            <a:r>
              <a:rPr lang="zh-CN" altLang="en-US" sz="800"/>
              <a:t>依法调解和解</a:t>
            </a:r>
            <a:endParaRPr lang="zh-CN" altLang="en-US" sz="800"/>
          </a:p>
        </p:txBody>
      </p:sp>
      <p:cxnSp>
        <p:nvCxnSpPr>
          <p:cNvPr id="32" name="直接箭头连接符 31"/>
          <p:cNvCxnSpPr>
            <a:stCxn id="24" idx="3"/>
            <a:endCxn id="31" idx="1"/>
          </p:cNvCxnSpPr>
          <p:nvPr/>
        </p:nvCxnSpPr>
        <p:spPr>
          <a:xfrm>
            <a:off x="4831080" y="3985895"/>
            <a:ext cx="264160" cy="8890"/>
          </a:xfrm>
          <a:prstGeom prst="straightConnector1">
            <a:avLst/>
          </a:prstGeom>
          <a:ln w="12700" cmpd="sng"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4953635" y="5072380"/>
            <a:ext cx="728980" cy="8750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endParaRPr lang="zh-CN" altLang="en-US" sz="800"/>
          </a:p>
          <a:p>
            <a:r>
              <a:rPr lang="zh-CN" altLang="en-US" sz="800"/>
              <a:t>达成一致意见的，制作调解、和解协议书。</a:t>
            </a:r>
            <a:endParaRPr lang="zh-CN" altLang="en-US" sz="800"/>
          </a:p>
        </p:txBody>
      </p:sp>
      <p:cxnSp>
        <p:nvCxnSpPr>
          <p:cNvPr id="34" name="直接箭头连接符 33"/>
          <p:cNvCxnSpPr>
            <a:stCxn id="31" idx="2"/>
            <a:endCxn id="33" idx="0"/>
          </p:cNvCxnSpPr>
          <p:nvPr/>
        </p:nvCxnSpPr>
        <p:spPr>
          <a:xfrm>
            <a:off x="5318125" y="4382135"/>
            <a:ext cx="0" cy="69024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>
            <a:off x="5908040" y="588645"/>
            <a:ext cx="3882390" cy="7937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endParaRPr lang="zh-CN" altLang="en-US" sz="700"/>
          </a:p>
          <a:p>
            <a:endParaRPr lang="zh-CN" altLang="en-US" sz="700"/>
          </a:p>
          <a:p>
            <a:r>
              <a:rPr lang="zh-CN" altLang="en-US" sz="800"/>
              <a:t>认真研究论证，对科学合理、具有现实可行性的，应当采纳或者部分采纳，并予以回复。符合有关规定的给予奖励。</a:t>
            </a:r>
            <a:endParaRPr lang="zh-CN" altLang="en-US" sz="800"/>
          </a:p>
        </p:txBody>
      </p:sp>
      <p:sp>
        <p:nvSpPr>
          <p:cNvPr id="36" name="文本框 35"/>
          <p:cNvSpPr txBox="1"/>
          <p:nvPr/>
        </p:nvSpPr>
        <p:spPr>
          <a:xfrm>
            <a:off x="5908675" y="1618615"/>
            <a:ext cx="3882390" cy="7937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p>
            <a:r>
              <a:rPr lang="zh-CN" altLang="en-US" sz="800"/>
              <a:t>由对被检举控告人有管理权限的纪律检查、组织人事等部门依规依纪依法办理和反馈。</a:t>
            </a:r>
            <a:endParaRPr lang="zh-CN" altLang="en-US" sz="800"/>
          </a:p>
        </p:txBody>
      </p:sp>
      <p:cxnSp>
        <p:nvCxnSpPr>
          <p:cNvPr id="37" name="直接箭头连接符 36"/>
          <p:cNvCxnSpPr>
            <a:stCxn id="23" idx="3"/>
            <a:endCxn id="35" idx="1"/>
          </p:cNvCxnSpPr>
          <p:nvPr/>
        </p:nvCxnSpPr>
        <p:spPr>
          <a:xfrm>
            <a:off x="4831080" y="976630"/>
            <a:ext cx="1076960" cy="88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25" idx="3"/>
            <a:endCxn id="36" idx="1"/>
          </p:cNvCxnSpPr>
          <p:nvPr/>
        </p:nvCxnSpPr>
        <p:spPr>
          <a:xfrm>
            <a:off x="4831080" y="2006600"/>
            <a:ext cx="1077595" cy="88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6241415" y="2716530"/>
            <a:ext cx="3551555" cy="5765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endParaRPr lang="zh-CN" altLang="en-US" sz="700"/>
          </a:p>
          <a:p>
            <a:r>
              <a:rPr lang="zh-CN" altLang="en-US" sz="800"/>
              <a:t>可以通过行政复议、行政许可、行政处罚、行政确认等行政程序解决的，导入相应的程序处理。</a:t>
            </a:r>
            <a:endParaRPr lang="zh-CN" altLang="en-US" sz="800"/>
          </a:p>
        </p:txBody>
      </p:sp>
      <p:sp>
        <p:nvSpPr>
          <p:cNvPr id="40" name="文本框 39"/>
          <p:cNvSpPr txBox="1"/>
          <p:nvPr/>
        </p:nvSpPr>
        <p:spPr>
          <a:xfrm>
            <a:off x="6241415" y="3597275"/>
            <a:ext cx="3551555" cy="7937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endParaRPr lang="zh-CN" altLang="en-US" sz="800"/>
          </a:p>
          <a:p>
            <a:r>
              <a:rPr lang="zh-CN" altLang="en-US" sz="800"/>
              <a:t>党员申诉、申请复审等信访事项，按照中国共产党章程、中国共产党问责条例、中国共产党纪律检查机关监督执纪工作规则、中国共产党纪律检查机关控告申诉工作条例、党政领导干部考核工作条例等办理。</a:t>
            </a:r>
            <a:endParaRPr lang="zh-CN" altLang="en-US" sz="800"/>
          </a:p>
        </p:txBody>
      </p:sp>
      <p:sp>
        <p:nvSpPr>
          <p:cNvPr id="41" name="文本框 40"/>
          <p:cNvSpPr txBox="1"/>
          <p:nvPr/>
        </p:nvSpPr>
        <p:spPr>
          <a:xfrm>
            <a:off x="6188075" y="4759960"/>
            <a:ext cx="492125" cy="20427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endParaRPr lang="zh-CN" altLang="en-US" sz="900"/>
          </a:p>
          <a:p>
            <a:endParaRPr lang="zh-CN" altLang="en-US" sz="900"/>
          </a:p>
          <a:p>
            <a:endParaRPr lang="zh-CN" altLang="en-US" sz="900"/>
          </a:p>
          <a:p>
            <a:endParaRPr lang="zh-CN" altLang="en-US" sz="900"/>
          </a:p>
          <a:p>
            <a:endParaRPr lang="zh-CN" altLang="en-US" sz="900"/>
          </a:p>
          <a:p>
            <a:pPr algn="ctr"/>
            <a:r>
              <a:rPr lang="zh-CN" altLang="en-US" sz="900"/>
              <a:t>其他申诉求决类</a:t>
            </a:r>
            <a:endParaRPr lang="zh-CN" altLang="en-US" sz="900"/>
          </a:p>
        </p:txBody>
      </p:sp>
      <p:sp>
        <p:nvSpPr>
          <p:cNvPr id="44" name="文本框 43"/>
          <p:cNvSpPr txBox="1"/>
          <p:nvPr/>
        </p:nvSpPr>
        <p:spPr>
          <a:xfrm>
            <a:off x="9347200" y="4759960"/>
            <a:ext cx="757555" cy="20427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r>
              <a:rPr lang="zh-CN" altLang="en-US" sz="800"/>
              <a:t>可以自收到书面答复之日起</a:t>
            </a:r>
            <a:r>
              <a:rPr lang="en-US" altLang="zh-CN" sz="800"/>
              <a:t>30</a:t>
            </a:r>
            <a:r>
              <a:rPr lang="zh-CN" altLang="en-US" sz="800"/>
              <a:t>日内请求原办理机关、单位的上一级机关、单位复查。收到复查请求的机关、单位应当自收到复查请求之日起</a:t>
            </a:r>
            <a:r>
              <a:rPr lang="en-US" altLang="zh-CN" sz="800"/>
              <a:t>30</a:t>
            </a:r>
            <a:r>
              <a:rPr lang="zh-CN" altLang="en-US" sz="800"/>
              <a:t>日内提出复查意见（复查告知单）。</a:t>
            </a:r>
            <a:endParaRPr lang="zh-CN" altLang="en-US" sz="800"/>
          </a:p>
        </p:txBody>
      </p:sp>
      <p:sp>
        <p:nvSpPr>
          <p:cNvPr id="45" name="文本框 44"/>
          <p:cNvSpPr txBox="1"/>
          <p:nvPr/>
        </p:nvSpPr>
        <p:spPr>
          <a:xfrm>
            <a:off x="10611485" y="4759960"/>
            <a:ext cx="1287780" cy="20427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可以自收到书面答复之日起</a:t>
            </a:r>
            <a:r>
              <a:rPr lang="en-US" altLang="zh-CN" sz="800"/>
              <a:t>30</a:t>
            </a:r>
            <a:r>
              <a:rPr lang="zh-CN" altLang="en-US" sz="800"/>
              <a:t>日内向复查机关、单位的上一级机关、单位请求复核。收到复核请求的机关、单位应当自收到复核请求之日起</a:t>
            </a:r>
            <a:r>
              <a:rPr lang="en-US" altLang="zh-CN" sz="800"/>
              <a:t>30</a:t>
            </a:r>
            <a:r>
              <a:rPr lang="zh-CN" altLang="en-US" sz="800"/>
              <a:t>日内提出复核意见（复核告知单）。对重大、复杂、疑难的信访事宜，可以举行听证。（听证时间不计入复核办理时间）。</a:t>
            </a:r>
            <a:endParaRPr lang="en-US" altLang="zh-CN" sz="800"/>
          </a:p>
        </p:txBody>
      </p:sp>
      <p:sp>
        <p:nvSpPr>
          <p:cNvPr id="46" name="文本框 45"/>
          <p:cNvSpPr txBox="1"/>
          <p:nvPr/>
        </p:nvSpPr>
        <p:spPr>
          <a:xfrm>
            <a:off x="7002780" y="4759960"/>
            <a:ext cx="757555" cy="20427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pPr algn="ctr"/>
            <a:endParaRPr lang="zh-CN" altLang="en-US" sz="800"/>
          </a:p>
          <a:p>
            <a:pPr algn="ctr"/>
            <a:endParaRPr lang="zh-CN" altLang="en-US" sz="800"/>
          </a:p>
          <a:p>
            <a:pPr algn="ctr"/>
            <a:endParaRPr lang="zh-CN" altLang="en-US" sz="800"/>
          </a:p>
          <a:p>
            <a:pPr algn="ctr"/>
            <a:endParaRPr lang="zh-CN" altLang="en-US" sz="800"/>
          </a:p>
          <a:p>
            <a:pPr algn="ctr"/>
            <a:r>
              <a:rPr lang="zh-CN" altLang="en-US" sz="800"/>
              <a:t>听取信访人陈述事实和理由，并调查核实。对重大、复杂、疑难的信访事项，可以举行听证。</a:t>
            </a:r>
            <a:endParaRPr lang="zh-CN" altLang="en-US" sz="800"/>
          </a:p>
        </p:txBody>
      </p:sp>
      <p:sp>
        <p:nvSpPr>
          <p:cNvPr id="47" name="文本框 46"/>
          <p:cNvSpPr txBox="1"/>
          <p:nvPr/>
        </p:nvSpPr>
        <p:spPr>
          <a:xfrm>
            <a:off x="8082915" y="4759960"/>
            <a:ext cx="757555" cy="20427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endParaRPr lang="zh-CN" altLang="en-US" sz="800"/>
          </a:p>
          <a:p>
            <a:endParaRPr lang="zh-CN" altLang="en-US" sz="800"/>
          </a:p>
          <a:p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自受理之日起</a:t>
            </a:r>
            <a:r>
              <a:rPr lang="en-US" altLang="zh-CN" sz="800"/>
              <a:t>60</a:t>
            </a:r>
            <a:r>
              <a:rPr lang="zh-CN" altLang="en-US" sz="800"/>
              <a:t>日内办结，出具信访处理意见书（办理结果告知单）。经依法批准，最长可延长</a:t>
            </a:r>
            <a:r>
              <a:rPr lang="en-US" altLang="zh-CN" sz="800"/>
              <a:t>30</a:t>
            </a:r>
            <a:r>
              <a:rPr lang="zh-CN" altLang="en-US" sz="800"/>
              <a:t>日。</a:t>
            </a:r>
            <a:endParaRPr lang="zh-CN" altLang="en-US" sz="800"/>
          </a:p>
        </p:txBody>
      </p:sp>
      <p:sp>
        <p:nvSpPr>
          <p:cNvPr id="48" name="文本框 47"/>
          <p:cNvSpPr txBox="1"/>
          <p:nvPr/>
        </p:nvSpPr>
        <p:spPr>
          <a:xfrm>
            <a:off x="10750550" y="2716530"/>
            <a:ext cx="795655" cy="16757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p>
            <a:endParaRPr lang="zh-CN" altLang="en-US" sz="800"/>
          </a:p>
          <a:p>
            <a:endParaRPr lang="zh-CN" altLang="en-US" sz="800"/>
          </a:p>
          <a:p>
            <a:endParaRPr lang="zh-CN" altLang="en-US" sz="800"/>
          </a:p>
          <a:p>
            <a:endParaRPr lang="zh-CN" altLang="en-US" sz="800"/>
          </a:p>
          <a:p>
            <a:r>
              <a:rPr lang="zh-CN" altLang="en-US" sz="800"/>
              <a:t>依法依规办理后，书面告知信访人办理结果、救济途径等。</a:t>
            </a:r>
            <a:endParaRPr lang="zh-CN" altLang="en-US" sz="800"/>
          </a:p>
        </p:txBody>
      </p:sp>
      <p:cxnSp>
        <p:nvCxnSpPr>
          <p:cNvPr id="50" name="肘形连接符 49"/>
          <p:cNvCxnSpPr>
            <a:stCxn id="31" idx="3"/>
            <a:endCxn id="39" idx="1"/>
          </p:cNvCxnSpPr>
          <p:nvPr/>
        </p:nvCxnSpPr>
        <p:spPr>
          <a:xfrm flipV="1">
            <a:off x="5540375" y="3004820"/>
            <a:ext cx="701040" cy="989965"/>
          </a:xfrm>
          <a:prstGeom prst="bentConnector3">
            <a:avLst>
              <a:gd name="adj1" fmla="val 65942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31" idx="3"/>
            <a:endCxn id="40" idx="1"/>
          </p:cNvCxnSpPr>
          <p:nvPr/>
        </p:nvCxnSpPr>
        <p:spPr>
          <a:xfrm flipV="1">
            <a:off x="5540375" y="3994150"/>
            <a:ext cx="701040" cy="63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7" name="肘形连接符 56"/>
          <p:cNvCxnSpPr>
            <a:stCxn id="31" idx="3"/>
            <a:endCxn id="41" idx="1"/>
          </p:cNvCxnSpPr>
          <p:nvPr/>
        </p:nvCxnSpPr>
        <p:spPr>
          <a:xfrm>
            <a:off x="5540375" y="3994785"/>
            <a:ext cx="647700" cy="1786890"/>
          </a:xfrm>
          <a:prstGeom prst="bentConnector3">
            <a:avLst>
              <a:gd name="adj1" fmla="val 71568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39" idx="3"/>
            <a:endCxn id="48" idx="1"/>
          </p:cNvCxnSpPr>
          <p:nvPr/>
        </p:nvCxnSpPr>
        <p:spPr>
          <a:xfrm>
            <a:off x="9792970" y="3004820"/>
            <a:ext cx="957580" cy="54991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59" name="直接箭头连接符 58"/>
          <p:cNvCxnSpPr>
            <a:stCxn id="40" idx="3"/>
            <a:endCxn id="48" idx="1"/>
          </p:cNvCxnSpPr>
          <p:nvPr/>
        </p:nvCxnSpPr>
        <p:spPr>
          <a:xfrm flipV="1">
            <a:off x="9792970" y="3554730"/>
            <a:ext cx="957580" cy="4394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0" name="直接箭头连接符 59"/>
          <p:cNvCxnSpPr>
            <a:stCxn id="12" idx="0"/>
            <a:endCxn id="5" idx="2"/>
          </p:cNvCxnSpPr>
          <p:nvPr/>
        </p:nvCxnSpPr>
        <p:spPr>
          <a:xfrm flipH="1" flipV="1">
            <a:off x="2015490" y="1548765"/>
            <a:ext cx="5715" cy="8451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" name="直接箭头连接符 1"/>
          <p:cNvCxnSpPr>
            <a:stCxn id="41" idx="3"/>
            <a:endCxn id="46" idx="1"/>
          </p:cNvCxnSpPr>
          <p:nvPr/>
        </p:nvCxnSpPr>
        <p:spPr>
          <a:xfrm>
            <a:off x="6680200" y="5781675"/>
            <a:ext cx="32258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" name="直接箭头连接符 2"/>
          <p:cNvCxnSpPr>
            <a:stCxn id="46" idx="3"/>
            <a:endCxn id="47" idx="1"/>
          </p:cNvCxnSpPr>
          <p:nvPr/>
        </p:nvCxnSpPr>
        <p:spPr>
          <a:xfrm>
            <a:off x="7760335" y="5781675"/>
            <a:ext cx="32258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" name="直接箭头连接符 5"/>
          <p:cNvCxnSpPr>
            <a:stCxn id="47" idx="3"/>
            <a:endCxn id="44" idx="1"/>
          </p:cNvCxnSpPr>
          <p:nvPr/>
        </p:nvCxnSpPr>
        <p:spPr>
          <a:xfrm>
            <a:off x="8840470" y="5781675"/>
            <a:ext cx="50673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44" idx="3"/>
            <a:endCxn id="45" idx="1"/>
          </p:cNvCxnSpPr>
          <p:nvPr/>
        </p:nvCxnSpPr>
        <p:spPr>
          <a:xfrm>
            <a:off x="10104755" y="5781675"/>
            <a:ext cx="50673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2426970" y="50165"/>
            <a:ext cx="8322945" cy="5384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4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乌鲁木齐市市场监督管理局依法依规处理信访事项</a:t>
            </a:r>
            <a:r>
              <a:rPr lang="en-US" altLang="zh-CN" sz="24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“</a:t>
            </a:r>
            <a:r>
              <a:rPr lang="zh-CN" altLang="en-US" sz="24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导引图</a:t>
            </a:r>
            <a:r>
              <a:rPr lang="en-US" altLang="zh-CN" sz="2400"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”</a:t>
            </a:r>
            <a:endParaRPr lang="en-US" altLang="zh-CN" sz="2400"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470535" y="1548130"/>
            <a:ext cx="546100" cy="10706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800"/>
              <a:t>党委和政府信访部门、上级市场监管部门转送、交办</a:t>
            </a:r>
            <a:endParaRPr lang="zh-CN" altLang="en-US" sz="800"/>
          </a:p>
        </p:txBody>
      </p:sp>
      <p:sp>
        <p:nvSpPr>
          <p:cNvPr id="63" name="文本框 62"/>
          <p:cNvSpPr txBox="1"/>
          <p:nvPr/>
        </p:nvSpPr>
        <p:spPr>
          <a:xfrm>
            <a:off x="471805" y="3073400"/>
            <a:ext cx="544195" cy="10693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r>
              <a:rPr lang="zh-CN" altLang="en-US" sz="800"/>
              <a:t>信访人直接提出</a:t>
            </a:r>
            <a:endParaRPr lang="zh-CN" altLang="en-US" sz="800"/>
          </a:p>
        </p:txBody>
      </p:sp>
      <p:sp>
        <p:nvSpPr>
          <p:cNvPr id="65" name="文本框 64"/>
          <p:cNvSpPr txBox="1"/>
          <p:nvPr/>
        </p:nvSpPr>
        <p:spPr>
          <a:xfrm>
            <a:off x="1746250" y="2767330"/>
            <a:ext cx="101028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800"/>
              <a:t>登记、甄</a:t>
            </a:r>
            <a:endParaRPr lang="zh-CN" altLang="en-US" sz="800"/>
          </a:p>
          <a:p>
            <a:r>
              <a:rPr lang="zh-CN" altLang="en-US" sz="800"/>
              <a:t>别</a:t>
            </a:r>
            <a:endParaRPr lang="zh-CN" altLang="en-US" sz="800"/>
          </a:p>
        </p:txBody>
      </p:sp>
      <p:sp>
        <p:nvSpPr>
          <p:cNvPr id="66" name="文本框 65"/>
          <p:cNvSpPr txBox="1"/>
          <p:nvPr/>
        </p:nvSpPr>
        <p:spPr>
          <a:xfrm>
            <a:off x="2271395" y="2729865"/>
            <a:ext cx="4064000" cy="198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700"/>
              <a:t>属于本单位</a:t>
            </a:r>
            <a:endParaRPr lang="zh-CN" altLang="en-US" sz="700"/>
          </a:p>
        </p:txBody>
      </p:sp>
      <p:sp>
        <p:nvSpPr>
          <p:cNvPr id="67" name="文本框 66"/>
          <p:cNvSpPr txBox="1"/>
          <p:nvPr/>
        </p:nvSpPr>
        <p:spPr>
          <a:xfrm>
            <a:off x="2314575" y="2903855"/>
            <a:ext cx="4064000" cy="198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700"/>
              <a:t>职权范围</a:t>
            </a:r>
            <a:endParaRPr lang="zh-CN" altLang="en-US" sz="700"/>
          </a:p>
        </p:txBody>
      </p:sp>
      <p:sp>
        <p:nvSpPr>
          <p:cNvPr id="68" name="文本框 67"/>
          <p:cNvSpPr txBox="1"/>
          <p:nvPr/>
        </p:nvSpPr>
        <p:spPr>
          <a:xfrm>
            <a:off x="395605" y="5345430"/>
            <a:ext cx="836930" cy="10687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800"/>
              <a:t>不属于市场监管系统职权范围内的，自收到之日起</a:t>
            </a:r>
            <a:r>
              <a:rPr lang="en-US" altLang="zh-CN" sz="800"/>
              <a:t>15</a:t>
            </a:r>
            <a:r>
              <a:rPr lang="zh-CN" altLang="en-US" sz="800"/>
              <a:t>日内书面告知信访人向有权处理的机关、单位提出</a:t>
            </a:r>
            <a:endParaRPr lang="zh-CN" altLang="en-US" sz="800"/>
          </a:p>
        </p:txBody>
      </p:sp>
      <p:sp>
        <p:nvSpPr>
          <p:cNvPr id="69" name="文本框 68"/>
          <p:cNvSpPr txBox="1"/>
          <p:nvPr/>
        </p:nvSpPr>
        <p:spPr>
          <a:xfrm>
            <a:off x="1417955" y="5330190"/>
            <a:ext cx="1224280" cy="10674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800"/>
              <a:t>已经受理或正在办理的；跨越本级和上一级机关单位走访提出的；已经复核，仍然以同一事实和理由提出投诉请求的；涉法涉诉信访事项已经依法终结的，不受理，并书面告知信访人。</a:t>
            </a:r>
            <a:endParaRPr lang="zh-CN" altLang="en-US" sz="800"/>
          </a:p>
        </p:txBody>
      </p:sp>
      <p:sp>
        <p:nvSpPr>
          <p:cNvPr id="70" name="文本框 69"/>
          <p:cNvSpPr txBox="1"/>
          <p:nvPr/>
        </p:nvSpPr>
        <p:spPr>
          <a:xfrm>
            <a:off x="3007995" y="5344795"/>
            <a:ext cx="647700" cy="10680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800"/>
              <a:t>属于下级市场监管部门职权范围的，依法传送、交办、并书面告知信访人。</a:t>
            </a:r>
            <a:endParaRPr lang="zh-CN" altLang="en-US" sz="800"/>
          </a:p>
        </p:txBody>
      </p:sp>
      <p:sp>
        <p:nvSpPr>
          <p:cNvPr id="71" name="文本框 70"/>
          <p:cNvSpPr txBox="1"/>
          <p:nvPr/>
        </p:nvSpPr>
        <p:spPr>
          <a:xfrm>
            <a:off x="2903220" y="2171065"/>
            <a:ext cx="973455" cy="151511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p>
            <a:r>
              <a:rPr lang="zh-CN" altLang="en-US" sz="800"/>
              <a:t>受理，自收到之日起</a:t>
            </a:r>
            <a:r>
              <a:rPr lang="en-US" altLang="zh-CN" sz="800"/>
              <a:t>15</a:t>
            </a:r>
            <a:r>
              <a:rPr lang="zh-CN" altLang="en-US" sz="800"/>
              <a:t>日内发放受理告知单，告知信访人接收情况以及处理途径和程序。法规政策另有规定的从其规定。</a:t>
            </a:r>
            <a:endParaRPr lang="zh-CN" altLang="en-US" sz="800"/>
          </a:p>
        </p:txBody>
      </p:sp>
      <p:sp>
        <p:nvSpPr>
          <p:cNvPr id="72" name="文本框 71"/>
          <p:cNvSpPr txBox="1"/>
          <p:nvPr/>
        </p:nvSpPr>
        <p:spPr>
          <a:xfrm>
            <a:off x="5540375" y="3819525"/>
            <a:ext cx="454660" cy="1435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700"/>
              <a:t>未达成</a:t>
            </a:r>
            <a:endParaRPr lang="zh-CN" altLang="en-US" sz="700"/>
          </a:p>
        </p:txBody>
      </p:sp>
      <p:sp>
        <p:nvSpPr>
          <p:cNvPr id="73" name="文本框 72"/>
          <p:cNvSpPr txBox="1"/>
          <p:nvPr/>
        </p:nvSpPr>
        <p:spPr>
          <a:xfrm>
            <a:off x="5495925" y="3975735"/>
            <a:ext cx="593725" cy="2266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700"/>
              <a:t>一致意见</a:t>
            </a:r>
            <a:endParaRPr lang="zh-CN" altLang="en-US" sz="700"/>
          </a:p>
        </p:txBody>
      </p:sp>
      <p:sp>
        <p:nvSpPr>
          <p:cNvPr id="74" name="文本框 73"/>
          <p:cNvSpPr txBox="1"/>
          <p:nvPr/>
        </p:nvSpPr>
        <p:spPr>
          <a:xfrm>
            <a:off x="8909050" y="5608320"/>
            <a:ext cx="370205" cy="1733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700"/>
              <a:t>不服</a:t>
            </a:r>
            <a:endParaRPr lang="zh-CN" altLang="en-US" sz="700"/>
          </a:p>
        </p:txBody>
      </p:sp>
      <p:sp>
        <p:nvSpPr>
          <p:cNvPr id="75" name="文本框 74"/>
          <p:cNvSpPr txBox="1"/>
          <p:nvPr/>
        </p:nvSpPr>
        <p:spPr>
          <a:xfrm>
            <a:off x="8909050" y="5756275"/>
            <a:ext cx="387350" cy="167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700"/>
              <a:t>决定</a:t>
            </a:r>
            <a:endParaRPr lang="zh-CN" altLang="en-US" sz="700"/>
          </a:p>
        </p:txBody>
      </p:sp>
      <p:sp>
        <p:nvSpPr>
          <p:cNvPr id="76" name="文本框 75"/>
          <p:cNvSpPr txBox="1"/>
          <p:nvPr/>
        </p:nvSpPr>
        <p:spPr>
          <a:xfrm>
            <a:off x="10161270" y="5608320"/>
            <a:ext cx="393700" cy="2108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700"/>
              <a:t>不服</a:t>
            </a:r>
            <a:endParaRPr lang="zh-CN" altLang="en-US" sz="700"/>
          </a:p>
        </p:txBody>
      </p:sp>
      <p:sp>
        <p:nvSpPr>
          <p:cNvPr id="77" name="文本框 76"/>
          <p:cNvSpPr txBox="1"/>
          <p:nvPr/>
        </p:nvSpPr>
        <p:spPr>
          <a:xfrm>
            <a:off x="10073005" y="5762625"/>
            <a:ext cx="568325" cy="198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700"/>
              <a:t>复查决定</a:t>
            </a:r>
            <a:endParaRPr lang="zh-CN" altLang="en-US" sz="700"/>
          </a:p>
        </p:txBody>
      </p:sp>
      <p:sp>
        <p:nvSpPr>
          <p:cNvPr id="79" name="矩形 78"/>
          <p:cNvSpPr/>
          <p:nvPr/>
        </p:nvSpPr>
        <p:spPr>
          <a:xfrm>
            <a:off x="161290" y="476885"/>
            <a:ext cx="11851005" cy="6362700"/>
          </a:xfrm>
          <a:prstGeom prst="rect">
            <a:avLst/>
          </a:prstGeom>
          <a:ln w="19050" cmpd="dbl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文本框 26"/>
          <p:cNvSpPr txBox="1"/>
          <p:nvPr/>
        </p:nvSpPr>
        <p:spPr>
          <a:xfrm>
            <a:off x="10480675" y="2203450"/>
            <a:ext cx="4064000" cy="198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 sz="70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lang="zh-CN" altLang="en-US" sz="700"/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965</Words>
  <Application>WPS 演示</Application>
  <PresentationFormat>宽屏</PresentationFormat>
  <Paragraphs>80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Wingdings</vt:lpstr>
      <vt:lpstr>方正粗黑宋简体</vt:lpstr>
      <vt:lpstr>方正黑体_GBK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Administrator</cp:lastModifiedBy>
  <cp:revision>170</cp:revision>
  <dcterms:created xsi:type="dcterms:W3CDTF">2019-06-19T02:08:00Z</dcterms:created>
  <dcterms:modified xsi:type="dcterms:W3CDTF">2025-09-05T05:18:41Z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2052-12.8.2.18205</vt:lpwstr>
  </property>
  <property fmtid="{D5CDD505-2E9C-101B-9397-08002B2CF9AE}" pid="3" name="ICV">
    <vt:lpwstr>F92E27BC029B4A17B7F78023860791B1_13</vt:lpwstr>
  </property>
</Properties>
</file>